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1080" r:id="rId2"/>
    <p:sldId id="1081" r:id="rId3"/>
    <p:sldId id="1082" r:id="rId4"/>
    <p:sldId id="1083" r:id="rId5"/>
    <p:sldId id="1084" r:id="rId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04"/>
    <p:restoredTop sz="97026"/>
  </p:normalViewPr>
  <p:slideViewPr>
    <p:cSldViewPr snapToGrid="0" showGuides="1">
      <p:cViewPr varScale="1">
        <p:scale>
          <a:sx n="145" d="100"/>
          <a:sy n="145" d="100"/>
        </p:scale>
        <p:origin x="184" y="4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BAE9E6-18BA-5A85-B4FD-48B8C044F14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3035D099-D993-9CAB-24F2-A482A4A60B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DE380E8-190B-7158-3D15-F28E6AD0DF1C}"/>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DA10E191-C5A2-B14A-D9FE-0C3D1FDC3E8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B2CCBAB-9858-CAD6-0D4F-551A4725D3F4}"/>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310609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3D067-F4A6-E4B9-48B5-2FF16F0ADA8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2E64D5-D00E-7313-9EF9-0558A36726C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D5E03AF-7EDE-1163-0587-96CA61912F60}"/>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8C983C37-00E4-70D0-867F-75254C1C49A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61A9DF3-9E43-26C2-D55E-D7BE84A8E733}"/>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2367264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FBE7E7C-038B-BDC8-43A0-63F18C82393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CFD99FC0-BFF6-6674-8515-DA6ED35FBC9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2CD1085-B758-2151-8820-08C4A24C7780}"/>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4F102DA7-0826-F2D0-051F-B755BA56219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00BC28B-7612-A456-A101-110C9823BF2E}"/>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3543632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914400" y="609600"/>
            <a:ext cx="10363200" cy="5486400"/>
          </a:xfrm>
        </p:spPr>
        <p:txBody>
          <a:bodyPr/>
          <a:lstStyle/>
          <a:p>
            <a:pPr lvl="0"/>
            <a:r>
              <a:rPr lang="de-CH"/>
              <a:t>Mastertextformat bearbeiten</a:t>
            </a:r>
          </a:p>
          <a:p>
            <a:pPr lvl="1"/>
            <a:r>
              <a:rPr lang="de-CH"/>
              <a:t>Zweite Ebene</a:t>
            </a:r>
          </a:p>
          <a:p>
            <a:pPr lvl="2"/>
            <a:r>
              <a:rPr lang="de-CH"/>
              <a:t>Dritte Ebene</a:t>
            </a:r>
          </a:p>
          <a:p>
            <a:pPr lvl="3"/>
            <a:r>
              <a:rPr lang="de-CH"/>
              <a:t>Vierte Ebene</a:t>
            </a:r>
          </a:p>
          <a:p>
            <a:pPr lvl="4"/>
            <a:r>
              <a:rPr lang="de-CH"/>
              <a:t>Fünfte Ebene</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de-DE"/>
          </a:p>
        </p:txBody>
      </p:sp>
      <p:sp>
        <p:nvSpPr>
          <p:cNvPr id="4" name="Rectangle 5"/>
          <p:cNvSpPr>
            <a:spLocks noGrp="1" noChangeArrowheads="1"/>
          </p:cNvSpPr>
          <p:nvPr>
            <p:ph type="ftr" sz="quarter" idx="11"/>
          </p:nvPr>
        </p:nvSpPr>
        <p:spPr>
          <a:ln/>
        </p:spPr>
        <p:txBody>
          <a:bodyPr/>
          <a:lstStyle>
            <a:lvl1pPr>
              <a:defRPr/>
            </a:lvl1pPr>
          </a:lstStyle>
          <a:p>
            <a:pPr>
              <a:defRPr/>
            </a:pPr>
            <a:endParaRPr lang="de-DE"/>
          </a:p>
        </p:txBody>
      </p:sp>
      <p:sp>
        <p:nvSpPr>
          <p:cNvPr id="5" name="Rectangle 6"/>
          <p:cNvSpPr>
            <a:spLocks noGrp="1" noChangeArrowheads="1"/>
          </p:cNvSpPr>
          <p:nvPr>
            <p:ph type="sldNum" sz="quarter" idx="12"/>
          </p:nvPr>
        </p:nvSpPr>
        <p:spPr>
          <a:ln/>
        </p:spPr>
        <p:txBody>
          <a:bodyPr/>
          <a:lstStyle>
            <a:lvl1pPr>
              <a:defRPr/>
            </a:lvl1pPr>
          </a:lstStyle>
          <a:p>
            <a:pPr>
              <a:defRPr/>
            </a:pPr>
            <a:fld id="{3C704157-4F0E-A34D-9E2F-81F27130D84C}" type="slidenum">
              <a:rPr lang="de-DE" altLang="x-none"/>
              <a:pPr>
                <a:defRPr/>
              </a:pPr>
              <a:t>‹Nr.›</a:t>
            </a:fld>
            <a:endParaRPr lang="de-DE" altLang="x-none"/>
          </a:p>
        </p:txBody>
      </p:sp>
    </p:spTree>
    <p:extLst>
      <p:ext uri="{BB962C8B-B14F-4D97-AF65-F5344CB8AC3E}">
        <p14:creationId xmlns:p14="http://schemas.microsoft.com/office/powerpoint/2010/main" val="2681730683"/>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D9F28E-9DE3-2200-B6C7-75368AF1D33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9C0F559-6F16-E407-3939-AEAE5A4A07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0878E94-DC05-F0D2-7934-4B140940FF1C}"/>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6D4BBA54-4587-8CF9-8417-CF93EFE1141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3282365-F721-D533-5BFB-79CCFACD7749}"/>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371886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AC1F24-2122-0827-A9CE-EB5227AF0C2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0703E6D-3956-9A48-B2F3-15456E7E16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796056D-FAD5-7988-A5BB-A2AB12753A40}"/>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A375F060-2B87-3A48-9A38-41277A4EA0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20C26E3-94FE-59FC-3AA4-FE30AD43D04C}"/>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624422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ED607F-A8EB-29B3-7A69-C5457B7F822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E2E8EB7-F646-8B2A-0A8D-EF8EBFB65B4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085818E-2B2F-4AD3-6344-FCDA1A4D130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00AC7587-E076-F0A0-D0EF-11CFDDBA053A}"/>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6" name="Fußzeilenplatzhalter 5">
            <a:extLst>
              <a:ext uri="{FF2B5EF4-FFF2-40B4-BE49-F238E27FC236}">
                <a16:creationId xmlns:a16="http://schemas.microsoft.com/office/drawing/2014/main" id="{08DC2D33-51CD-65F1-7A6B-A1F277B11F1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6C7CC0F-C073-73F5-8BCA-0915688D6482}"/>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203027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28A266-706A-4C34-B2D8-B322165CC22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86B7D62-4BF3-9F65-2E03-A5BA4D8062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F1F2F615-11B7-97CA-9A21-EB287DA7DA8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EA8738B-0F52-F8A8-593C-2B09BF5AD9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E373377-0F3F-955C-444B-3C1D377E252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39E71A4-1E3F-4BA5-B9CB-9C331125AA52}"/>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8" name="Fußzeilenplatzhalter 7">
            <a:extLst>
              <a:ext uri="{FF2B5EF4-FFF2-40B4-BE49-F238E27FC236}">
                <a16:creationId xmlns:a16="http://schemas.microsoft.com/office/drawing/2014/main" id="{0EB5CFC2-9B57-46E8-09DC-DCA395C38BB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C1B2F32-C6A5-1762-BCD7-3D8CC71FE0DB}"/>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2384666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6D65A4-CF1A-21D6-2257-13B74AD48D1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91EC0FF3-AF83-438E-7818-FDB6DAC91117}"/>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4" name="Fußzeilenplatzhalter 3">
            <a:extLst>
              <a:ext uri="{FF2B5EF4-FFF2-40B4-BE49-F238E27FC236}">
                <a16:creationId xmlns:a16="http://schemas.microsoft.com/office/drawing/2014/main" id="{5B14F790-2C62-D52E-5A2A-D07EA0F70302}"/>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E423141-213D-55B5-8918-D29193052A3F}"/>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110372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2D9EE7F-FEE9-4D4F-BD13-1352780B627F}"/>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3" name="Fußzeilenplatzhalter 2">
            <a:extLst>
              <a:ext uri="{FF2B5EF4-FFF2-40B4-BE49-F238E27FC236}">
                <a16:creationId xmlns:a16="http://schemas.microsoft.com/office/drawing/2014/main" id="{1449462D-3525-F8E5-FA54-71C430E09F8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9FC6048C-93CB-9847-9D28-15081B650F95}"/>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278124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ACFCEB-FCE6-36FF-EE1D-385B7F5C61B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F9D0302-51FD-0AB4-1468-81D516F777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7A837E0-56E7-9FB3-FFC2-EEFB0CAA1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0C2C4A6-8DCC-35F7-0ADC-BD5BB0DC5AC4}"/>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6" name="Fußzeilenplatzhalter 5">
            <a:extLst>
              <a:ext uri="{FF2B5EF4-FFF2-40B4-BE49-F238E27FC236}">
                <a16:creationId xmlns:a16="http://schemas.microsoft.com/office/drawing/2014/main" id="{9510090C-0298-212C-92BB-95674DA087A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B635FE7-9B36-EA78-A6DC-6D0EE0BD8B73}"/>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4144797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2E92E5-EA3C-9EA9-C814-D38C5C9D19B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B28518B-C1D7-0904-DEFB-BB8A246D75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2311715-625F-B0FF-CB92-1624B38E52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C21AA2B-B2AB-363C-CA56-B583BC072307}"/>
              </a:ext>
            </a:extLst>
          </p:cNvPr>
          <p:cNvSpPr>
            <a:spLocks noGrp="1"/>
          </p:cNvSpPr>
          <p:nvPr>
            <p:ph type="dt" sz="half" idx="10"/>
          </p:nvPr>
        </p:nvSpPr>
        <p:spPr/>
        <p:txBody>
          <a:bodyPr/>
          <a:lstStyle/>
          <a:p>
            <a:fld id="{70B247D9-B5E6-514D-A5B2-D141705AC881}" type="datetimeFigureOut">
              <a:rPr lang="de-DE" smtClean="0"/>
              <a:t>14.12.23</a:t>
            </a:fld>
            <a:endParaRPr lang="de-DE"/>
          </a:p>
        </p:txBody>
      </p:sp>
      <p:sp>
        <p:nvSpPr>
          <p:cNvPr id="6" name="Fußzeilenplatzhalter 5">
            <a:extLst>
              <a:ext uri="{FF2B5EF4-FFF2-40B4-BE49-F238E27FC236}">
                <a16:creationId xmlns:a16="http://schemas.microsoft.com/office/drawing/2014/main" id="{5AA30819-763A-E5C8-D609-B500DF8F41E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A2B2E9-1DE7-CDC9-0452-B80BDAAEB5F9}"/>
              </a:ext>
            </a:extLst>
          </p:cNvPr>
          <p:cNvSpPr>
            <a:spLocks noGrp="1"/>
          </p:cNvSpPr>
          <p:nvPr>
            <p:ph type="sldNum" sz="quarter" idx="12"/>
          </p:nvPr>
        </p:nvSpPr>
        <p:spPr/>
        <p:txBody>
          <a:bodyPr/>
          <a:lstStyle/>
          <a:p>
            <a:fld id="{945F1557-4C5D-5948-96BE-F5F7F7149D07}" type="slidenum">
              <a:rPr lang="de-DE" smtClean="0"/>
              <a:t>‹Nr.›</a:t>
            </a:fld>
            <a:endParaRPr lang="de-DE"/>
          </a:p>
        </p:txBody>
      </p:sp>
    </p:spTree>
    <p:extLst>
      <p:ext uri="{BB962C8B-B14F-4D97-AF65-F5344CB8AC3E}">
        <p14:creationId xmlns:p14="http://schemas.microsoft.com/office/powerpoint/2010/main" val="1837946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908892C9-BDCF-DA73-C9D5-9CB7A2A18D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D9794B9-BCEC-7CEC-A7A0-E81CE8A320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470D740-A49E-707F-0901-13FB33154E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247D9-B5E6-514D-A5B2-D141705AC881}" type="datetimeFigureOut">
              <a:rPr lang="de-DE" smtClean="0"/>
              <a:t>14.12.23</a:t>
            </a:fld>
            <a:endParaRPr lang="de-DE"/>
          </a:p>
        </p:txBody>
      </p:sp>
      <p:sp>
        <p:nvSpPr>
          <p:cNvPr id="5" name="Fußzeilenplatzhalter 4">
            <a:extLst>
              <a:ext uri="{FF2B5EF4-FFF2-40B4-BE49-F238E27FC236}">
                <a16:creationId xmlns:a16="http://schemas.microsoft.com/office/drawing/2014/main" id="{11B9DCB7-8128-FB78-99E3-6788BD7DCF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4937658-C887-850D-4DF8-3FA7514217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F1557-4C5D-5948-96BE-F5F7F7149D07}" type="slidenum">
              <a:rPr lang="de-DE" smtClean="0"/>
              <a:t>‹Nr.›</a:t>
            </a:fld>
            <a:endParaRPr lang="de-DE"/>
          </a:p>
        </p:txBody>
      </p:sp>
    </p:spTree>
    <p:extLst>
      <p:ext uri="{BB962C8B-B14F-4D97-AF65-F5344CB8AC3E}">
        <p14:creationId xmlns:p14="http://schemas.microsoft.com/office/powerpoint/2010/main" val="2715123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4">
            <a:extLst>
              <a:ext uri="{FF2B5EF4-FFF2-40B4-BE49-F238E27FC236}">
                <a16:creationId xmlns:a16="http://schemas.microsoft.com/office/drawing/2014/main" id="{798FD8A9-4039-E99E-34DC-373150906C22}"/>
              </a:ext>
            </a:extLst>
          </p:cNvPr>
          <p:cNvCxnSpPr/>
          <p:nvPr/>
        </p:nvCxnSpPr>
        <p:spPr>
          <a:xfrm>
            <a:off x="1086485" y="10803255"/>
            <a:ext cx="551815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B3BA2A8B-1C43-A732-1269-23045F4C3B3C}"/>
              </a:ext>
            </a:extLst>
          </p:cNvPr>
          <p:cNvSpPr txBox="1"/>
          <p:nvPr/>
        </p:nvSpPr>
        <p:spPr>
          <a:xfrm>
            <a:off x="409903" y="204952"/>
            <a:ext cx="11782097" cy="6463308"/>
          </a:xfrm>
          <a:prstGeom prst="rect">
            <a:avLst/>
          </a:prstGeom>
          <a:noFill/>
        </p:spPr>
        <p:txBody>
          <a:bodyPr wrap="square" rtlCol="0">
            <a:spAutoFit/>
          </a:bodyPr>
          <a:lstStyle/>
          <a:p>
            <a:pPr algn="ctr"/>
            <a:r>
              <a:rPr lang="de-CH" sz="1800" kern="100" dirty="0" err="1">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Tauzeit</a:t>
            </a:r>
            <a:r>
              <a:rPr lang="de-CH"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99</a:t>
            </a:r>
          </a:p>
          <a:p>
            <a:pPr algn="ctr"/>
            <a:r>
              <a:rPr lang="de-CH"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Dezember 2023</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algn="ctr"/>
            <a:r>
              <a:rPr lang="de-CH"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Gottes Liebe gibt sich in Menschenhand</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de-CH" sz="1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feiert Weihnachten in Greccio</a:t>
            </a:r>
            <a:endParaRPr lang="de-CH" sz="1800"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Lieber Franz, grosser Bruder, es bewegt mich zutiefst, dich hier in Greccio zu treffen. Gefährtinnen und Gefährten wanderten mit mir diese Woche durch das ganze Rietital. Wir haben Orte besucht, die dir lieb waren und die bis heute von dir erzählen! So bist du uns schon seit Tagen nahe - und hier gesellst du dich sichtbar, hörbar und berührbar zu mir?</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Nun ja, du nennst die Felshöhlen von Greccio das «franziskanische Betlehem»! Lass uns darüber reden! Papst Franziskus ist am ersten Adventssonntag 2019 hergereist, um sein Schreiben über die Krippenkultur da zu unterzeichnen. Das ehrt mich, auch wenn dieses Schreiben mich vorschnell zum Erfinder der Weihnachtskrippe erklärt!</a:t>
            </a:r>
          </a:p>
          <a:p>
            <a:r>
              <a:rPr lang="de-CH" sz="1800"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Das glauben allerdings viele. Dorf und Kloster Greccio ziehen damit grosse Pilgerscharen an!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Krippendarstellungen aus Stein oder Elfenbein und in Fresken gab es schon Jahrhunderte vorher, und als ich jung war, gab es auch Krippenspiele in Bischofskirchen und Abteien. Priester schlüpften dafür in die Rollen von Maria und Josef, der Weisen und Hirten, und selbst von Hebammen, die zu spät zur Geburt des Kindes kamen.</a:t>
            </a:r>
          </a:p>
          <a:p>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332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4">
            <a:extLst>
              <a:ext uri="{FF2B5EF4-FFF2-40B4-BE49-F238E27FC236}">
                <a16:creationId xmlns:a16="http://schemas.microsoft.com/office/drawing/2014/main" id="{798FD8A9-4039-E99E-34DC-373150906C22}"/>
              </a:ext>
            </a:extLst>
          </p:cNvPr>
          <p:cNvCxnSpPr/>
          <p:nvPr/>
        </p:nvCxnSpPr>
        <p:spPr>
          <a:xfrm>
            <a:off x="1086485" y="10803255"/>
            <a:ext cx="551815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B3BA2A8B-1C43-A732-1269-23045F4C3B3C}"/>
              </a:ext>
            </a:extLst>
          </p:cNvPr>
          <p:cNvSpPr txBox="1"/>
          <p:nvPr/>
        </p:nvSpPr>
        <p:spPr>
          <a:xfrm>
            <a:off x="409903" y="204952"/>
            <a:ext cx="11782097" cy="5909310"/>
          </a:xfrm>
          <a:prstGeom prst="rect">
            <a:avLst/>
          </a:prstGeom>
          <a:noFill/>
        </p:spPr>
        <p:txBody>
          <a:bodyPr wrap="square" rtlCol="0">
            <a:spAutoFit/>
          </a:bodyPr>
          <a:lstStyle/>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In der engen Höhle von Greccio - so lesen wir bei deinem Biografen - gab es nur Ochs und Esel, und eine leere Krippe. Keine Eltern, keine Hirten, keine Engel. Der Historiker André Vauchez spricht seltsamerweise von einem «Krippenspiel», und sein Kollege Volker Leppin von einer künstlerischen Performance. Was trifft da zu?</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Ich komme später darauf zurück. Lass uns zunächst die Vorgeschichte dieser Feier in den Blick nehmen!</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Hat sie mit deiner Orientreise zu tun? Man sagt, du hättest nach deiner gescheiterten Friedensmission im Fünften Kreuzzug die Lebensorte Jesu besucht...</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Die </a:t>
            </a:r>
            <a:r>
              <a:rPr lang="de-CH" sz="1800" b="1" i="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Terra Sancta</a:t>
            </a:r>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war mein Trost auf jener Reise, die mich auch den spirituellen Reichtum der islamischen Welt entdecken liess, während mich die Kriegswut der christlichen Kreuzritter entsetzte. Jesus hat Friedfertige seine Söhne und Töchter genannt, und er hat Gewaltlosen das Land versprochen.</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Du hast nach dem Misserfolg in Ägypten mit dem Segen des christlichen Feldherrn Kardinal Pelagius das Heilige Land besuchen können?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 und mit einem Elfenbeinhorn des Sultans al-Kāmil als Schutzzeichen, das mich als sein Freund auswies. In Betlehem hat mich zutiefst berührt, dass Gottes Sohn «am Weg» zur Welt kam. Die alten Griechen und Römer erzählten von ihren Gottheiten, die über die Erde spazierten: Jupiter tat es lüstern, um schöne Frauen zu verführen. Mars kam, um Konflikte zu schüren und Kriege zu entfesseln. Venus liess ihre Jungs mit Pfeilen schiessen und Menschen entflammt in Liebesdramen geraten. Betlehem erzählt eine ganz andere Geschichte!</a:t>
            </a:r>
          </a:p>
        </p:txBody>
      </p:sp>
    </p:spTree>
    <p:extLst>
      <p:ext uri="{BB962C8B-B14F-4D97-AF65-F5344CB8AC3E}">
        <p14:creationId xmlns:p14="http://schemas.microsoft.com/office/powerpoint/2010/main" val="3206031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4">
            <a:extLst>
              <a:ext uri="{FF2B5EF4-FFF2-40B4-BE49-F238E27FC236}">
                <a16:creationId xmlns:a16="http://schemas.microsoft.com/office/drawing/2014/main" id="{798FD8A9-4039-E99E-34DC-373150906C22}"/>
              </a:ext>
            </a:extLst>
          </p:cNvPr>
          <p:cNvCxnSpPr/>
          <p:nvPr/>
        </p:nvCxnSpPr>
        <p:spPr>
          <a:xfrm>
            <a:off x="1086485" y="10803255"/>
            <a:ext cx="551815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B3BA2A8B-1C43-A732-1269-23045F4C3B3C}"/>
              </a:ext>
            </a:extLst>
          </p:cNvPr>
          <p:cNvSpPr txBox="1"/>
          <p:nvPr/>
        </p:nvSpPr>
        <p:spPr>
          <a:xfrm>
            <a:off x="409903" y="204952"/>
            <a:ext cx="11782097" cy="5909310"/>
          </a:xfrm>
          <a:prstGeom prst="rect">
            <a:avLst/>
          </a:prstGeom>
          <a:noFill/>
        </p:spPr>
        <p:txBody>
          <a:bodyPr wrap="square" rtlCol="0">
            <a:spAutoFit/>
          </a:bodyPr>
          <a:lstStyle/>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Keine göttlichen Spaziergänge auf Erden, sondern die Geburt Gottes als Mensch unter Menschen?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Ja, und zwar schlicht und verletzlich! Das Leben Jesu auf Erden beginnt schutzlos, in prekären Verhältnissen und sorgt bald schon für «Migrationshintergrund», wie ihr heute sagt!</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Du hast immer wieder von «Gottes Demut» gesprochen! Warum so unscheinbare Wege, mit leeren Händen und ohne Macht?</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Es ist der Weg der Liebe! Als Sohn des Kaisers hätte Jesus die Welt machtvoll verändert. Doch Liebe sucht Nähe und möchte gemeinsame Schritte tun. Liebe gelingt nur auf Augenhöhe und im gemeinsamen Unterwegssein! Und so geht Gott ein wahrlich göttliches Risiko ein und legt sich Menschen als kleines Kind in die Arme!</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Das hat dich in Betlehem berührt! Dein Weihnachtspsalm ist ein Lied auf Gott, der herabsteigt und Mensch unter Menschen sein will.</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Im Heiligen Land hat mich nicht nur Betlehem bewegt, sondern auch Nazaret, wo Jesus als Arbeitersohn aufwuchs, Kana, wo er eine Hochzeit mitfeierte, Kafarnaum, von wo er zu seinen Wanderungen aufbrach, Betanien, wo er im Haus von Marta und Maria Herberge fand, und Jerusalem, wo dich Gottes Ja zu uns Menschen im Sterben und Auferstehen seines Sohnes sprachlos macht. Das Kreuz von Damiano, das mir so zu Herzen spricht, macht den Auferstandenen vor Assisis Stadtmauern gegenwärtig.</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528938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4">
            <a:extLst>
              <a:ext uri="{FF2B5EF4-FFF2-40B4-BE49-F238E27FC236}">
                <a16:creationId xmlns:a16="http://schemas.microsoft.com/office/drawing/2014/main" id="{798FD8A9-4039-E99E-34DC-373150906C22}"/>
              </a:ext>
            </a:extLst>
          </p:cNvPr>
          <p:cNvCxnSpPr/>
          <p:nvPr/>
        </p:nvCxnSpPr>
        <p:spPr>
          <a:xfrm>
            <a:off x="1086485" y="10803255"/>
            <a:ext cx="551815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B3BA2A8B-1C43-A732-1269-23045F4C3B3C}"/>
              </a:ext>
            </a:extLst>
          </p:cNvPr>
          <p:cNvSpPr txBox="1"/>
          <p:nvPr/>
        </p:nvSpPr>
        <p:spPr>
          <a:xfrm>
            <a:off x="204951" y="0"/>
            <a:ext cx="11782097" cy="6463308"/>
          </a:xfrm>
          <a:prstGeom prst="rect">
            <a:avLst/>
          </a:prstGeom>
          <a:noFill/>
        </p:spPr>
        <p:txBody>
          <a:bodyPr wrap="square" rtlCol="0">
            <a:spAutoFit/>
          </a:bodyPr>
          <a:lstStyle/>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Drei Jahre nach deiner Rückkehr aus dem Orient feierst du Weihnachten in Greccio – unvergesslich. Genau 800 Jahre ist das her! Warum zwei Kilometer ausserhalb des kleinen Dorfes Greccio?</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Auf den Advent hin kam ich von Rom ins Rietital zurück, mit der Regel, die Papst Honorius III. anerkannt hat. Ich war froh, wieder in der vertrauten Eremitage Fontecolombo zu sein. Hier besuchte mich mein Freund Giovanni, der Herr von Greccio, und lud mich zum Weihnachtsfest in sein Dorf. Ich bat ihn, für die Mitternachtsmesse eine Höhle zu suchen, im Wald und mit offenem Blick über das weite Tal. Hirten haben ja als erste von der Geburt Jesu erfahren: nicht Städter, nicht die Hüter der Religion.</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Du wolltest das Weihnachtsgeschehen in der Lebenswelt der Hirten und Bäuerinnen, der einfachen Menschen aufleuchten lassen?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Ja, denn in den Kirchen wurde es feierlich inszeniert und besungen. Doch die Geburtshöhle von Betlehem roch nach Stroh und Holz, nach Tieren und verschwitzten Menschen.</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Und verzeihe die Frage, die mir Gefährtinnen in diesen Pilgertagen stellten: Warum sind in deiner Krippen-Installation die Tiere wichtiger als die Menschen?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Der Prophet Jesaja sagte, dass Ochs und Esel ihren Herrn erkennen, Menschen aber nicht. Seit der Zeit der Kirchenväter galt der Ochse als Symboltier für Israel und das ersterwählte Volk, und der Esel als Symboltier der Heiden, d.h. aller nicht-jüdischen Völker. Daher liess ich einen Bauern in Greccio seinen Ochsen und seinen Esel in die enge Höhle bringen. Weihnachten verkündet «Friede allen Menschen, weil Gott sie liebt». </a:t>
            </a:r>
            <a:r>
              <a:rPr lang="de-CH" sz="1800" b="1" i="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Allen</a:t>
            </a:r>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Menschen, verstehst du?</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00682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 Verbindung 4">
            <a:extLst>
              <a:ext uri="{FF2B5EF4-FFF2-40B4-BE49-F238E27FC236}">
                <a16:creationId xmlns:a16="http://schemas.microsoft.com/office/drawing/2014/main" id="{798FD8A9-4039-E99E-34DC-373150906C22}"/>
              </a:ext>
            </a:extLst>
          </p:cNvPr>
          <p:cNvCxnSpPr/>
          <p:nvPr/>
        </p:nvCxnSpPr>
        <p:spPr>
          <a:xfrm>
            <a:off x="1086485" y="10803255"/>
            <a:ext cx="551815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B3BA2A8B-1C43-A732-1269-23045F4C3B3C}"/>
              </a:ext>
            </a:extLst>
          </p:cNvPr>
          <p:cNvSpPr txBox="1"/>
          <p:nvPr/>
        </p:nvSpPr>
        <p:spPr>
          <a:xfrm>
            <a:off x="204951" y="0"/>
            <a:ext cx="11782097" cy="7294305"/>
          </a:xfrm>
          <a:prstGeom prst="rect">
            <a:avLst/>
          </a:prstGeom>
          <a:noFill/>
        </p:spPr>
        <p:txBody>
          <a:bodyPr wrap="square" rtlCol="0">
            <a:spAutoFit/>
          </a:bodyPr>
          <a:lstStyle/>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Pax in </a:t>
            </a:r>
            <a:r>
              <a:rPr lang="de-CH" sz="1800" i="1" kern="100" dirty="0" err="1">
                <a:effectLst/>
                <a:latin typeface="Calibri" panose="020F0502020204030204" pitchFamily="34" charset="0"/>
                <a:ea typeface="Calibri" panose="020F0502020204030204" pitchFamily="34" charset="0"/>
                <a:cs typeface="Times New Roman" panose="02020603050405020304" pitchFamily="18" charset="0"/>
              </a:rPr>
              <a:t>terra</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 Du hast deine Feier in der Heiligen Nacht mit einer Friedensbotschaft verbunden?</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Mitten in Kreuzzug, den der Papst mit neuer Leidenschaft befeuerte. Jesus sprach von Feindesliebe und von Gottes Zuwendung zu jedem Menschen, nicht von Krieg, schon gar nicht von Gewalt im Namen Gottes. Das gilt es an Weihnachten zu feiern – und zugleich ist jeder Krieg zu verurteilen, zu dem auf Erden angestachelt wird.</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Kardinal Hugo hat den Regeltext, den du Wochen vor dieser Feier vom Papst approbiert erhieltest, gekürzt. Weggestrichen wurde auch das eindrückliche Regelkapitel, das vom dienstfertigen Leben der Brüder unter Menschen anderer Religion oder ohne Glauben spricht.</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 </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(schmunzelt): Ja, und die römische Historikerin Chiara Frugoni hat zu Recht festgestellt, dass auch etwas Politik in meiner Weihnachtsfeier mitschwingt. Rom hätte uns Brüder gerne für seine Kreuzzugspropaganda eingespannt. Wir sind jedoch Friedensboten! Auch das habe ich in jener Heiligen Nacht in Erinnerung gerufen.</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TZ: Und weshalb kein Kind in der Krippe?</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 </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Die Antwort findest du in der ersten Weisheitsperle jener Sammlung, die ihr etwas unschön «Ermahnungen» nennt. Maria und Josef, die Hirten und die Weisen aus dem Morgenland haben damals das göttliche Kind gesehen, gehört und riechen können. Gott machte sich in seinem Sohn berührbar, greifbar, fassbar, lässt sich streicheln, herzen und in die Arme nehmen! Heute zeigt er seine schlichte und greifbare Gegenwart im Brot des Altares!</a:t>
            </a: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 </a:t>
            </a:r>
          </a:p>
          <a:p>
            <a:r>
              <a:rPr lang="de-CH" sz="1800" kern="100" dirty="0">
                <a:effectLst/>
                <a:latin typeface="Calibri" panose="020F0502020204030204" pitchFamily="34" charset="0"/>
                <a:ea typeface="Calibri" panose="020F0502020204030204" pitchFamily="34" charset="0"/>
                <a:cs typeface="Times New Roman" panose="02020603050405020304" pitchFamily="18" charset="0"/>
              </a:rPr>
              <a:t>TZ: </a:t>
            </a:r>
            <a:r>
              <a:rPr lang="de-CH" sz="1800" i="1" kern="100" dirty="0">
                <a:effectLst/>
                <a:latin typeface="Calibri" panose="020F0502020204030204" pitchFamily="34" charset="0"/>
                <a:ea typeface="Calibri" panose="020F0502020204030204" pitchFamily="34" charset="0"/>
                <a:cs typeface="Times New Roman" panose="02020603050405020304" pitchFamily="18" charset="0"/>
              </a:rPr>
              <a:t>Deshalb spricht Thomas von Celano von der leeren Krippe unter einem Tragaltar in der Höhle?</a:t>
            </a:r>
            <a:endParaRPr lang="de-CH"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400" i="1" kern="100" dirty="0">
                <a:effectLst/>
                <a:latin typeface="Calibri" panose="020F0502020204030204" pitchFamily="34" charset="0"/>
                <a:ea typeface="Calibri" panose="020F0502020204030204" pitchFamily="34" charset="0"/>
                <a:cs typeface="Times New Roman" panose="02020603050405020304" pitchFamily="18" charset="0"/>
              </a:rPr>
              <a:t> </a:t>
            </a:r>
            <a:endParaRPr lang="de-CH" sz="1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de-CH" sz="1800" b="1" kern="100" dirty="0">
                <a:solidFill>
                  <a:srgbClr val="2A45E8"/>
                </a:solidFill>
                <a:effectLst/>
                <a:latin typeface="Calibri" panose="020F0502020204030204" pitchFamily="34" charset="0"/>
                <a:ea typeface="Calibri" panose="020F0502020204030204" pitchFamily="34" charset="0"/>
                <a:cs typeface="Times New Roman" panose="02020603050405020304" pitchFamily="18" charset="0"/>
              </a:rPr>
              <a:t>Franz: Genau! Und darüber habe ich gepredigt: über die schlichte, sichtbare und berührbare Gegenwart des Menschensohns und des Auferstandenen im Brot des Altares: fassbar und wahrlich kostbar!</a:t>
            </a:r>
          </a:p>
          <a:p>
            <a:endParaRPr lang="de-DE" dirty="0"/>
          </a:p>
        </p:txBody>
      </p:sp>
    </p:spTree>
    <p:extLst>
      <p:ext uri="{BB962C8B-B14F-4D97-AF65-F5344CB8AC3E}">
        <p14:creationId xmlns:p14="http://schemas.microsoft.com/office/powerpoint/2010/main" val="69470368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1414</Words>
  <Application>Microsoft Macintosh PowerPoint</Application>
  <PresentationFormat>Breitbild</PresentationFormat>
  <Paragraphs>66</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Office</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Ulrich Rau</dc:creator>
  <cp:lastModifiedBy>Ulrich Rau</cp:lastModifiedBy>
  <cp:revision>1</cp:revision>
  <dcterms:created xsi:type="dcterms:W3CDTF">2023-12-14T09:20:31Z</dcterms:created>
  <dcterms:modified xsi:type="dcterms:W3CDTF">2023-12-14T09:21:22Z</dcterms:modified>
</cp:coreProperties>
</file>